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9" roundtripDataSignature="AMtx7mh2t/uc6VcT5ChJOjH1NZLatPiA/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CDD13C4-65E5-46CF-9F8E-FFB0C529E4F1}">
  <a:tblStyle styleId="{6CDD13C4-65E5-46CF-9F8E-FFB0C529E4F1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0" name="Google Shape;1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0" name="Google Shape;21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1" name="Google Shape;22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2" name="Google Shape;23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1" name="Google Shape;9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6" name="Google Shape;1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9" name="Google Shape;13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1" name="Google Shape;15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3" name="Google Shape;16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fcdf3599fb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1" name="Google Shape;171;g2fcdf3599fb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9" name="Google Shape;17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şlık Slaydı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şlık ve Dikey Metin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key Başlık ve Metin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şlık ve İçerik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ölüm Üst Bilgisi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İki İçerik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arşılaştırma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alnızca Başlık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ş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şlıklı İçerik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şlıklı Resim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-T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51276" y="1283624"/>
            <a:ext cx="3137402" cy="2107357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"/>
          <p:cNvSpPr txBox="1"/>
          <p:nvPr/>
        </p:nvSpPr>
        <p:spPr>
          <a:xfrm>
            <a:off x="4935050" y="3944475"/>
            <a:ext cx="2829900" cy="600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tr-TR" sz="33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TOURMATE</a:t>
            </a:r>
            <a:endParaRPr sz="1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1114322" y="4544599"/>
            <a:ext cx="10864646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tr-TR" sz="2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tr-TR" sz="2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</a:t>
            </a:r>
            <a:r>
              <a:rPr lang="tr-TR" sz="2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Gezginlere Yön Gösteren, Bilgi Veren Akıllı Rehberiniz!</a:t>
            </a:r>
            <a:endParaRPr lang="tr-TR" sz="105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8964331" y="6077950"/>
            <a:ext cx="313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TeknoKafa</a:t>
            </a:r>
            <a:r>
              <a:rPr lang="tr-TR" sz="2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- 563637</a:t>
            </a: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"/>
          <p:cNvSpPr txBox="1"/>
          <p:nvPr/>
        </p:nvSpPr>
        <p:spPr>
          <a:xfrm>
            <a:off x="2783543" y="735110"/>
            <a:ext cx="6651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RAKİP ANALİZİ</a:t>
            </a:r>
            <a:endParaRPr sz="16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96" name="Google Shape;196;p2"/>
          <p:cNvGraphicFramePr/>
          <p:nvPr>
            <p:extLst>
              <p:ext uri="{D42A27DB-BD31-4B8C-83A1-F6EECF244321}">
                <p14:modId xmlns:p14="http://schemas.microsoft.com/office/powerpoint/2010/main" val="2364243071"/>
              </p:ext>
            </p:extLst>
          </p:nvPr>
        </p:nvGraphicFramePr>
        <p:xfrm>
          <a:off x="739068" y="1818968"/>
          <a:ext cx="10976096" cy="3231541"/>
        </p:xfrm>
        <a:graphic>
          <a:graphicData uri="http://schemas.openxmlformats.org/drawingml/2006/table">
            <a:tbl>
              <a:tblPr firstRow="1" bandRow="1">
                <a:noFill/>
                <a:tableStyleId>{6CDD13C4-65E5-46CF-9F8E-FFB0C529E4F1}</a:tableStyleId>
              </a:tblPr>
              <a:tblGrid>
                <a:gridCol w="27440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40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40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440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4027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tr-TR" sz="1800" u="none" strike="noStrike" cap="none" dirty="0"/>
                        <a:t>TOURMATE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tr-TR" sz="1800" dirty="0"/>
                        <a:t>BOTSONIC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tr-TR" sz="1800" dirty="0" err="1"/>
                        <a:t>Mezi</a:t>
                      </a:r>
                      <a:endParaRPr sz="1800" u="none" strike="noStrike" cap="none"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549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tr-TR" dirty="0"/>
                        <a:t>GPS Bağlantılı Öneriler</a:t>
                      </a:r>
                      <a:endParaRPr sz="1400" u="none" strike="noStrike" cap="none"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549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tr-TR" sz="1400" dirty="0"/>
                        <a:t>Anlık Turistik Yer Bilgisi</a:t>
                      </a:r>
                      <a:endParaRPr sz="1400" u="none" strike="noStrike" cap="none"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479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tr-TR" dirty="0"/>
                        <a:t>Detaylı Turistik Bilgilendirme</a:t>
                      </a:r>
                      <a:endParaRPr sz="1400" u="none" strike="noStrike" cap="none"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549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tr-TR" sz="1400" dirty="0"/>
                        <a:t>Dinamik Rota Oluşturma</a:t>
                      </a:r>
                      <a:endParaRPr sz="1400" u="none" strike="noStrike" cap="none"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98" name="Google Shape;198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60516" y="2623075"/>
            <a:ext cx="238051" cy="238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61579" y="3352108"/>
            <a:ext cx="238051" cy="238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60516" y="4581970"/>
            <a:ext cx="238051" cy="238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201" y="3950965"/>
            <a:ext cx="238051" cy="238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77390" y="3976826"/>
            <a:ext cx="238051" cy="238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61579" y="3950966"/>
            <a:ext cx="238051" cy="23805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"/>
          <p:cNvSpPr txBox="1"/>
          <p:nvPr/>
        </p:nvSpPr>
        <p:spPr>
          <a:xfrm>
            <a:off x="9327952" y="6278175"/>
            <a:ext cx="2406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tr-TR"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</a:t>
            </a:r>
            <a:r>
              <a:rPr lang="tr-TR" sz="17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TeknokKafa</a:t>
            </a:r>
            <a:r>
              <a:rPr lang="tr-TR"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563637]</a:t>
            </a:r>
            <a:endParaRPr sz="1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"/>
          <p:cNvSpPr txBox="1"/>
          <p:nvPr/>
        </p:nvSpPr>
        <p:spPr>
          <a:xfrm>
            <a:off x="380898" y="6278175"/>
            <a:ext cx="3349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1700" b="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Uygulama</a:t>
            </a:r>
            <a:r>
              <a:rPr lang="tr-TR" sz="1700" b="1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 Geliştirme Kategorisi</a:t>
            </a:r>
            <a:endParaRPr sz="900" b="1" i="0" u="none" strike="noStrike" cap="non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11"/>
          <p:cNvSpPr txBox="1"/>
          <p:nvPr/>
        </p:nvSpPr>
        <p:spPr>
          <a:xfrm>
            <a:off x="2859743" y="735110"/>
            <a:ext cx="6651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FİNANSAL SÜRDÜRÜLEBİLİRLİK</a:t>
            </a:r>
            <a:endParaRPr sz="1600" b="1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1"/>
          <p:cNvSpPr txBox="1"/>
          <p:nvPr/>
        </p:nvSpPr>
        <p:spPr>
          <a:xfrm>
            <a:off x="838200" y="1279933"/>
            <a:ext cx="10164097" cy="9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tr-TR" sz="20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Gelir Modeli: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tr-TR" sz="200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TourMate'in</a:t>
            </a:r>
            <a:r>
              <a:rPr lang="tr-TR" sz="20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gelir modeli, çeşitli gelir akışlarına dayanmaktadır.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tr-TR" sz="20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Abonelik Ücretleri: Kullanıcılar, premium özelliklere erişim için aylık veya yıllık abonelik ücreti öderler.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tr-TR" sz="20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Reklam Gelirleri: Platform, yerel işletmeler ve turistik mekanlar için hedeflenmiş reklam alanları sunar.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tr-TR" sz="200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Freemium</a:t>
            </a:r>
            <a:r>
              <a:rPr lang="tr-TR" sz="20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Modeli: Temel hizmetler ücretsizken, ileri düzey özellikler ek ücretle sunulur.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tr-TR" sz="20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Doğrudan Satışlar: Özel tur paketleri ve ek hizmetler doğrudan kullanıcılara satılır.</a:t>
            </a:r>
          </a:p>
          <a:p>
            <a:pPr marR="0"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</a:pPr>
            <a:endParaRPr lang="tr-TR" sz="200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tr-TR" sz="20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Maliyet Yapısı: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tr-TR" sz="20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Geliştirme ve Teknik Destek: </a:t>
            </a:r>
            <a:r>
              <a:rPr lang="tr-TR" sz="200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Chatbot'un</a:t>
            </a:r>
            <a:r>
              <a:rPr lang="tr-TR" sz="20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geliştirilmesi, güncellenmesi ve teknik destek sağlanması için gerekli maliyetler.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tr-TR" sz="20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Pazarlama ve Dağıtım: Etkili pazarlama stratejileri ve dijital reklam kampanyaları için ayrılan bütçe.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tr-TR" sz="20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Operasyonel Maliyetler: Sunucu hizmetleri, veri depolama ve altyapı giderleri.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 pitchFamily="34" charset="0"/>
              <a:buChar char="•"/>
            </a:pPr>
            <a:r>
              <a:rPr lang="tr-TR" sz="20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Araştırma ve Geliştirme: Yeni özelliklerin araştırılması ve geliştirilmesine yönelik sürekli yatırımlar.</a:t>
            </a:r>
            <a:endParaRPr sz="200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11"/>
          <p:cNvSpPr txBox="1"/>
          <p:nvPr/>
        </p:nvSpPr>
        <p:spPr>
          <a:xfrm>
            <a:off x="9325050" y="6270525"/>
            <a:ext cx="2406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tr-TR"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</a:t>
            </a:r>
            <a:r>
              <a:rPr lang="tr-TR" sz="17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TeknokKafa</a:t>
            </a:r>
            <a:r>
              <a:rPr lang="tr-TR"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563637]</a:t>
            </a:r>
            <a:endParaRPr sz="1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11"/>
          <p:cNvSpPr txBox="1"/>
          <p:nvPr/>
        </p:nvSpPr>
        <p:spPr>
          <a:xfrm>
            <a:off x="380898" y="6278175"/>
            <a:ext cx="3349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1700" b="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Uygulama</a:t>
            </a:r>
            <a:r>
              <a:rPr lang="tr-TR" sz="1700" b="1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 Geliştirme Kategorisi</a:t>
            </a:r>
            <a:endParaRPr sz="900" b="1" i="0" u="none" strike="noStrike" cap="non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2"/>
          <p:cNvSpPr txBox="1"/>
          <p:nvPr/>
        </p:nvSpPr>
        <p:spPr>
          <a:xfrm>
            <a:off x="2859743" y="735110"/>
            <a:ext cx="6651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PROJENİN UZUN VADEDE ETKİSİ</a:t>
            </a:r>
            <a:endParaRPr sz="16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12"/>
          <p:cNvSpPr txBox="1"/>
          <p:nvPr/>
        </p:nvSpPr>
        <p:spPr>
          <a:xfrm>
            <a:off x="956000" y="1712550"/>
            <a:ext cx="10392300" cy="13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tr-TR" sz="20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Toplumsal Değişim: </a:t>
            </a:r>
            <a:r>
              <a:rPr lang="tr-TR" sz="20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Projemiz, turizm sektöründe erişilebilirlik ve bilgi sağlama konusunda toplumsal değişim yaratmayı hedefler. Engelliler ve yabancı dil konuşan turistler için sesli ve anlık bilgi sunumu, seyahat deneyimlerini kolaylaştırarak yaşam kalitelerini artırır.</a:t>
            </a:r>
          </a:p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lang="tr-TR" sz="20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tr-TR" sz="20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Eğitimde Erişilebilirlik: </a:t>
            </a:r>
            <a:r>
              <a:rPr lang="tr-TR" sz="20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Eğitim materyallerine ve turistik bilgilere sesli erişim sağlayarak, öğrenme fırsatlarını genişletir ve eğitimde fırsat eşitliği yaratır.</a:t>
            </a:r>
          </a:p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lang="tr-TR" sz="20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tr-TR" sz="20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Sosyal İnovasyon: </a:t>
            </a:r>
            <a:r>
              <a:rPr lang="tr-TR" sz="20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Projemiz, turistlere yönelik yenilikçi çözümler sunarak, turizmde sürdürülebilir uygulamaları teşvik eder ve mevcut sistemlere alternatif modeller sunar.</a:t>
            </a:r>
          </a:p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lang="tr-TR" sz="20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tr-TR" sz="20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Çevresel Etki: </a:t>
            </a:r>
            <a:r>
              <a:rPr lang="tr-TR" sz="20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GPS tabanlı dinamik rota önerileri ile çevre dostu turizm pratiklerini destekler, gereksiz seyahatleri azaltarak karbon ayak izini düşürmeyi amaçlar.</a:t>
            </a:r>
          </a:p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lang="tr-TR" sz="200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tr-TR" sz="20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Ekonomik Etkiler: </a:t>
            </a:r>
            <a:r>
              <a:rPr lang="tr-TR" sz="200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Turizm sektörüne inovatif bir katkı sağlayarak yerel ekonomilere fayda sunar, işletmelerin turist çekme kapasitesini artırır ve yeni iş fırsatları yaratır.</a:t>
            </a:r>
            <a:endParaRPr sz="200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12"/>
          <p:cNvSpPr txBox="1"/>
          <p:nvPr/>
        </p:nvSpPr>
        <p:spPr>
          <a:xfrm>
            <a:off x="9325050" y="6270525"/>
            <a:ext cx="2406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tr-TR"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</a:t>
            </a:r>
            <a:r>
              <a:rPr lang="tr-TR" sz="17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TeknokKafa</a:t>
            </a:r>
            <a:r>
              <a:rPr lang="tr-TR"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563637]</a:t>
            </a:r>
            <a:endParaRPr sz="1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12"/>
          <p:cNvSpPr txBox="1"/>
          <p:nvPr/>
        </p:nvSpPr>
        <p:spPr>
          <a:xfrm>
            <a:off x="380898" y="6278175"/>
            <a:ext cx="3349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1700" b="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Uygulama</a:t>
            </a:r>
            <a:r>
              <a:rPr lang="tr-TR" sz="1700" b="1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 Geliştirme Kategorisi</a:t>
            </a:r>
            <a:endParaRPr sz="900" b="1" i="0" u="none" strike="noStrike" cap="non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18952" y="1460695"/>
            <a:ext cx="2468524" cy="1658057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14"/>
          <p:cNvSpPr txBox="1"/>
          <p:nvPr/>
        </p:nvSpPr>
        <p:spPr>
          <a:xfrm>
            <a:off x="4475525" y="3487275"/>
            <a:ext cx="33756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tr-TR" sz="4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TEŞEKKÜRLER</a:t>
            </a:r>
            <a:endParaRPr sz="16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14"/>
          <p:cNvSpPr txBox="1"/>
          <p:nvPr/>
        </p:nvSpPr>
        <p:spPr>
          <a:xfrm>
            <a:off x="556227" y="5166275"/>
            <a:ext cx="28299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tr-TR" sz="3300" b="1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TourMate</a:t>
            </a:r>
            <a:endParaRPr sz="1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14"/>
          <p:cNvSpPr txBox="1"/>
          <p:nvPr/>
        </p:nvSpPr>
        <p:spPr>
          <a:xfrm>
            <a:off x="556226" y="5784850"/>
            <a:ext cx="5923231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tr-TR" sz="20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Gezginlere Yön Gösteren, Bilgi Veren Akıllı Rehberiniz!</a:t>
            </a:r>
            <a:endParaRPr sz="10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14"/>
          <p:cNvSpPr txBox="1"/>
          <p:nvPr/>
        </p:nvSpPr>
        <p:spPr>
          <a:xfrm>
            <a:off x="8964331" y="6077950"/>
            <a:ext cx="313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0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TeknoKafa</a:t>
            </a:r>
            <a:r>
              <a:rPr lang="tr-TR" sz="2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tr-TR" sz="1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tr-TR" sz="2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563637</a:t>
            </a: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3"/>
          <p:cNvSpPr txBox="1"/>
          <p:nvPr/>
        </p:nvSpPr>
        <p:spPr>
          <a:xfrm>
            <a:off x="2859743" y="735110"/>
            <a:ext cx="6651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ÜYELER</a:t>
            </a:r>
            <a:endParaRPr sz="16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3"/>
          <p:cNvSpPr txBox="1"/>
          <p:nvPr/>
        </p:nvSpPr>
        <p:spPr>
          <a:xfrm>
            <a:off x="3007982" y="3380041"/>
            <a:ext cx="1415131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tr-TR" sz="1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Bengisu ATLI</a:t>
            </a: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3"/>
          <p:cNvSpPr txBox="1"/>
          <p:nvPr/>
        </p:nvSpPr>
        <p:spPr>
          <a:xfrm>
            <a:off x="2418948" y="3933462"/>
            <a:ext cx="2622899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tr-TR" sz="1800" dirty="0">
                <a:latin typeface="Calibri"/>
                <a:ea typeface="Calibri"/>
                <a:cs typeface="Calibri"/>
                <a:sym typeface="Calibri"/>
              </a:rPr>
              <a:t>Yapay zeka entegrasyonu ve </a:t>
            </a:r>
            <a:r>
              <a:rPr lang="tr-TR" sz="1800" dirty="0" err="1">
                <a:latin typeface="Calibri"/>
                <a:ea typeface="Calibri"/>
                <a:cs typeface="Calibri"/>
                <a:sym typeface="Calibri"/>
              </a:rPr>
              <a:t>dataset</a:t>
            </a:r>
            <a:r>
              <a:rPr lang="tr-TR" sz="1800" dirty="0">
                <a:latin typeface="Calibri"/>
                <a:ea typeface="Calibri"/>
                <a:cs typeface="Calibri"/>
                <a:sym typeface="Calibri"/>
              </a:rPr>
              <a:t> hazırlama</a:t>
            </a:r>
            <a:endParaRPr sz="1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3"/>
          <p:cNvSpPr txBox="1"/>
          <p:nvPr/>
        </p:nvSpPr>
        <p:spPr>
          <a:xfrm>
            <a:off x="6980696" y="3346258"/>
            <a:ext cx="1415131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tr-TR"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Deniz TAŞ</a:t>
            </a: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3"/>
          <p:cNvSpPr txBox="1"/>
          <p:nvPr/>
        </p:nvSpPr>
        <p:spPr>
          <a:xfrm>
            <a:off x="6644861" y="3908593"/>
            <a:ext cx="20868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tr-TR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Web entegrasyonu ve API bağlantıları</a:t>
            </a: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3"/>
          <p:cNvSpPr txBox="1"/>
          <p:nvPr/>
        </p:nvSpPr>
        <p:spPr>
          <a:xfrm>
            <a:off x="9325050" y="6270525"/>
            <a:ext cx="2406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tr-TR"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</a:t>
            </a:r>
            <a:r>
              <a:rPr lang="tr-TR" sz="17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TeknokKafa</a:t>
            </a:r>
            <a:r>
              <a:rPr lang="tr-TR"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563637]</a:t>
            </a:r>
            <a:endParaRPr sz="1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3"/>
          <p:cNvSpPr txBox="1"/>
          <p:nvPr/>
        </p:nvSpPr>
        <p:spPr>
          <a:xfrm>
            <a:off x="380898" y="6278175"/>
            <a:ext cx="3349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1700" b="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Uygulama</a:t>
            </a:r>
            <a:r>
              <a:rPr lang="tr-TR" sz="1700" b="1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 Geliştirme Kategorisi</a:t>
            </a:r>
            <a:endParaRPr sz="900" b="1" i="0" u="none" strike="noStrike" cap="non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Resim 2" descr="insan yüzü, kişi, şahıs, giyim, kaş içeren bir resim&#10;&#10;Açıklama otomatik olarak oluşturuldu">
            <a:extLst>
              <a:ext uri="{FF2B5EF4-FFF2-40B4-BE49-F238E27FC236}">
                <a16:creationId xmlns:a16="http://schemas.microsoft.com/office/drawing/2014/main" id="{B4213AB9-7615-AFE8-4C37-F4AF0A5F69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7922" y="1602255"/>
            <a:ext cx="1515249" cy="1507003"/>
          </a:xfrm>
          <a:prstGeom prst="rect">
            <a:avLst/>
          </a:prstGeom>
        </p:spPr>
      </p:pic>
      <p:pic>
        <p:nvPicPr>
          <p:cNvPr id="5" name="Resim 4" descr="taslak, çizim, kırpıntı çizim, daire içeren bir resim&#10;&#10;Açıklama otomatik olarak oluşturuldu">
            <a:extLst>
              <a:ext uri="{FF2B5EF4-FFF2-40B4-BE49-F238E27FC236}">
                <a16:creationId xmlns:a16="http://schemas.microsoft.com/office/drawing/2014/main" id="{DE1D466B-BBC3-2258-F961-ECEC22C574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8063" y="4613997"/>
            <a:ext cx="814966" cy="814966"/>
          </a:xfrm>
          <a:prstGeom prst="rect">
            <a:avLst/>
          </a:prstGeom>
        </p:spPr>
      </p:pic>
      <p:pic>
        <p:nvPicPr>
          <p:cNvPr id="7" name="Resim 6" descr="insan yüzü, kişi, şahıs, peruk, portre içeren bir resim&#10;&#10;Açıklama otomatik olarak oluşturuldu">
            <a:extLst>
              <a:ext uri="{FF2B5EF4-FFF2-40B4-BE49-F238E27FC236}">
                <a16:creationId xmlns:a16="http://schemas.microsoft.com/office/drawing/2014/main" id="{E5B1D7B3-B081-FCBC-4B3C-A7BE87CCA6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0696" y="1450822"/>
            <a:ext cx="1488446" cy="1658436"/>
          </a:xfrm>
          <a:prstGeom prst="rect">
            <a:avLst/>
          </a:prstGeom>
        </p:spPr>
      </p:pic>
      <p:pic>
        <p:nvPicPr>
          <p:cNvPr id="8" name="Resim 7" descr="taslak, çizim, kırpıntı çizim, daire içeren bir resim&#10;&#10;Açıklama otomatik olarak oluşturuldu">
            <a:extLst>
              <a:ext uri="{FF2B5EF4-FFF2-40B4-BE49-F238E27FC236}">
                <a16:creationId xmlns:a16="http://schemas.microsoft.com/office/drawing/2014/main" id="{2C05BF89-9E94-CF49-E1B8-42640E8EA4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0778" y="4613997"/>
            <a:ext cx="814966" cy="81496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 txBox="1"/>
          <p:nvPr/>
        </p:nvSpPr>
        <p:spPr>
          <a:xfrm>
            <a:off x="2783543" y="735110"/>
            <a:ext cx="6651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</a:t>
            </a:r>
            <a:endParaRPr sz="1600" b="1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9325050" y="6270525"/>
            <a:ext cx="2406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tr-TR"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</a:t>
            </a:r>
            <a:r>
              <a:rPr lang="tr-TR" sz="17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TeknokKafa</a:t>
            </a:r>
            <a:r>
              <a:rPr lang="tr-TR"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563637]</a:t>
            </a:r>
            <a:endParaRPr sz="1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4"/>
          <p:cNvSpPr txBox="1"/>
          <p:nvPr/>
        </p:nvSpPr>
        <p:spPr>
          <a:xfrm>
            <a:off x="380898" y="6278175"/>
            <a:ext cx="3349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1700" b="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Uygulama</a:t>
            </a:r>
            <a:r>
              <a:rPr lang="tr-TR" sz="1700" b="1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 Geliştirme Kategorisi</a:t>
            </a:r>
            <a:endParaRPr sz="900" b="1" i="0" u="none" strike="noStrike" cap="non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65D2DE7A-9361-39F8-44C1-F2CAF45F5713}"/>
              </a:ext>
            </a:extLst>
          </p:cNvPr>
          <p:cNvSpPr txBox="1"/>
          <p:nvPr/>
        </p:nvSpPr>
        <p:spPr>
          <a:xfrm>
            <a:off x="550605" y="1196810"/>
            <a:ext cx="673509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tr-TR" sz="1600" b="1" dirty="0"/>
          </a:p>
          <a:p>
            <a:endParaRPr lang="tr-TR" sz="1600" b="1" dirty="0"/>
          </a:p>
          <a:p>
            <a:r>
              <a:rPr lang="tr-TR" sz="1600" b="1" dirty="0"/>
              <a:t>Proje Amacı:</a:t>
            </a:r>
          </a:p>
          <a:p>
            <a:r>
              <a:rPr lang="tr-TR" sz="1600" dirty="0"/>
              <a:t>Turistlerin seyahat sırasında bilgi edinme sorunlarını çözmek, yabancı dil engelleri ve turistik mekanlara erişim zorluklarına odaklanmak.</a:t>
            </a:r>
          </a:p>
          <a:p>
            <a:endParaRPr lang="tr-TR" sz="1600" b="1" dirty="0"/>
          </a:p>
          <a:p>
            <a:r>
              <a:rPr lang="tr-TR" sz="1600" b="1" dirty="0"/>
              <a:t>Odak Alan:</a:t>
            </a:r>
          </a:p>
          <a:p>
            <a:r>
              <a:rPr lang="tr-TR" sz="1600" dirty="0"/>
              <a:t>Turizm: Turistlere seyahat deneyimlerini iyileştirecek çözümler sunmak.</a:t>
            </a:r>
          </a:p>
          <a:p>
            <a:endParaRPr lang="tr-TR" sz="1600" b="1" dirty="0"/>
          </a:p>
          <a:p>
            <a:r>
              <a:rPr lang="tr-TR" sz="1600" b="1" dirty="0"/>
              <a:t>Problem Tanımı:</a:t>
            </a:r>
          </a:p>
          <a:p>
            <a:r>
              <a:rPr lang="tr-TR" sz="1600" dirty="0"/>
              <a:t>Turistler, seyahat ettikleri yerlerde doğru bilgilere erişimde zorlanır, dil engelleri ve yön bulmada sıkıntılar yaşar, bu da seyahat deneyimini olumsuz etkiler.</a:t>
            </a:r>
          </a:p>
          <a:p>
            <a:endParaRPr lang="tr-TR" sz="1600" b="1" dirty="0"/>
          </a:p>
          <a:p>
            <a:r>
              <a:rPr lang="tr-TR" sz="1600" b="1" dirty="0"/>
              <a:t>Mevcut Durum:</a:t>
            </a:r>
          </a:p>
          <a:p>
            <a:r>
              <a:rPr lang="tr-TR" sz="1600" dirty="0"/>
              <a:t>Bazı </a:t>
            </a:r>
            <a:r>
              <a:rPr lang="tr-TR" sz="1600" dirty="0" err="1"/>
              <a:t>chatbotlar</a:t>
            </a:r>
            <a:r>
              <a:rPr lang="tr-TR" sz="1600" dirty="0"/>
              <a:t> turistlere bilgi sunsa da GPS tabanlı, anlık öneriler sunmaz ve turistik yerlerin sesli anlatımıyla sesli komut desteği eksiktir. Projemiz, bu boşlukları doldurmayı amaçlar.</a:t>
            </a:r>
          </a:p>
        </p:txBody>
      </p:sp>
      <p:pic>
        <p:nvPicPr>
          <p:cNvPr id="6" name="Resim 5" descr="grafik, grafik tasarım, metin, 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2BF7FF8C-3EE7-7415-89CC-53CA2854C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5465" y="1931920"/>
            <a:ext cx="3046771" cy="304677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5"/>
          <p:cNvSpPr txBox="1"/>
          <p:nvPr/>
        </p:nvSpPr>
        <p:spPr>
          <a:xfrm>
            <a:off x="2707343" y="735110"/>
            <a:ext cx="6651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ÜRÜN</a:t>
            </a:r>
            <a:endParaRPr sz="16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5"/>
          <p:cNvSpPr txBox="1"/>
          <p:nvPr/>
        </p:nvSpPr>
        <p:spPr>
          <a:xfrm>
            <a:off x="838200" y="1326500"/>
            <a:ext cx="10515600" cy="5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tr-TR" sz="31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TourMate</a:t>
            </a:r>
            <a:endParaRPr sz="1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5"/>
          <p:cNvSpPr txBox="1"/>
          <p:nvPr/>
        </p:nvSpPr>
        <p:spPr>
          <a:xfrm>
            <a:off x="9325050" y="6270525"/>
            <a:ext cx="2406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tr-TR"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</a:t>
            </a:r>
            <a:r>
              <a:rPr lang="tr-TR" sz="17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TeknokKafa</a:t>
            </a:r>
            <a:r>
              <a:rPr lang="tr-TR"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563637]</a:t>
            </a:r>
            <a:endParaRPr sz="1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5"/>
          <p:cNvSpPr txBox="1"/>
          <p:nvPr/>
        </p:nvSpPr>
        <p:spPr>
          <a:xfrm>
            <a:off x="380898" y="6278175"/>
            <a:ext cx="3349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1700" b="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Uygulama</a:t>
            </a:r>
            <a:r>
              <a:rPr lang="tr-TR" sz="1700" b="1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 Geliştirme Kategorisi</a:t>
            </a:r>
            <a:endParaRPr sz="900" b="1" i="0" u="none" strike="noStrike" cap="non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E1C829F-A7B8-5DDB-4BE4-0D125D09D5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A4ACB8E9-1FDB-7809-CDF2-238B3F44534F}"/>
              </a:ext>
            </a:extLst>
          </p:cNvPr>
          <p:cNvSpPr txBox="1"/>
          <p:nvPr/>
        </p:nvSpPr>
        <p:spPr>
          <a:xfrm>
            <a:off x="838200" y="2067751"/>
            <a:ext cx="630001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600" b="1" dirty="0"/>
              <a:t>Proje Özeti: </a:t>
            </a:r>
          </a:p>
          <a:p>
            <a:r>
              <a:rPr lang="tr-TR" sz="1600" dirty="0"/>
              <a:t>T3 AI teknolojisiyle, sesli komutlarla anında yanıt veren bir </a:t>
            </a:r>
            <a:r>
              <a:rPr lang="tr-TR" sz="1600" dirty="0" err="1"/>
              <a:t>chatbot</a:t>
            </a:r>
            <a:r>
              <a:rPr lang="tr-TR" sz="1600" dirty="0"/>
              <a:t> geliştirilmiştir. Anlık konumla turistik rota önerileri sunar, en yakın yerleri tanıtarak GPS ile geziyi optimize eder.</a:t>
            </a:r>
          </a:p>
          <a:p>
            <a:endParaRPr lang="tr-TR" sz="1600" dirty="0"/>
          </a:p>
          <a:p>
            <a:r>
              <a:rPr lang="tr-TR" sz="1600" b="1" dirty="0"/>
              <a:t>Ürün Tanımı: </a:t>
            </a:r>
          </a:p>
          <a:p>
            <a:r>
              <a:rPr lang="tr-TR" sz="1600" dirty="0"/>
              <a:t>Sesli sorular sorulabilir, anlık turistik öneriler yapılır ve yerler sesli anlatılır. GPS verisiyle dinamik gezi rotaları oluşturulur.</a:t>
            </a:r>
          </a:p>
          <a:p>
            <a:endParaRPr lang="tr-TR" sz="1600" dirty="0"/>
          </a:p>
          <a:p>
            <a:r>
              <a:rPr lang="tr-TR" sz="1600" b="1" dirty="0"/>
              <a:t>Teknoloji Kullanımı:</a:t>
            </a:r>
          </a:p>
          <a:p>
            <a:r>
              <a:rPr lang="tr-TR" sz="1600" dirty="0"/>
              <a:t>T3AI BDM API, sesli soruları işleyip turistik bilgiler verir. Google </a:t>
            </a:r>
            <a:r>
              <a:rPr lang="tr-TR" sz="1600" dirty="0" err="1"/>
              <a:t>Geocoding</a:t>
            </a:r>
            <a:r>
              <a:rPr lang="tr-TR" sz="1600" dirty="0"/>
              <a:t> API ve </a:t>
            </a:r>
            <a:r>
              <a:rPr lang="tr-TR" sz="1600" dirty="0" err="1"/>
              <a:t>Flask</a:t>
            </a:r>
            <a:r>
              <a:rPr lang="tr-TR" sz="1600" dirty="0"/>
              <a:t> Framework entegrasyonu yapılmıştır.</a:t>
            </a:r>
          </a:p>
          <a:p>
            <a:endParaRPr lang="tr-TR" sz="1600" dirty="0"/>
          </a:p>
          <a:p>
            <a:r>
              <a:rPr lang="tr-TR" sz="1600" b="1" dirty="0"/>
              <a:t>Yenilikçi Özellikler: </a:t>
            </a:r>
          </a:p>
          <a:p>
            <a:r>
              <a:rPr lang="tr-TR" sz="1600" dirty="0"/>
              <a:t>Sesli komut ve anlık önerilerle seyahat deneyimi kolaylaştırılır.</a:t>
            </a:r>
          </a:p>
        </p:txBody>
      </p:sp>
      <p:pic>
        <p:nvPicPr>
          <p:cNvPr id="9" name="Resim 8" descr="kırpıntı çizim, çizgi film, çizim içeren bir resim&#10;&#10;Açıklama otomatik olarak oluşturuldu">
            <a:extLst>
              <a:ext uri="{FF2B5EF4-FFF2-40B4-BE49-F238E27FC236}">
                <a16:creationId xmlns:a16="http://schemas.microsoft.com/office/drawing/2014/main" id="{0D3EA163-C9DA-9B06-8328-138978655D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1511" y="1663239"/>
            <a:ext cx="3903558" cy="390355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6"/>
          <p:cNvSpPr txBox="1"/>
          <p:nvPr/>
        </p:nvSpPr>
        <p:spPr>
          <a:xfrm>
            <a:off x="2859743" y="735110"/>
            <a:ext cx="6651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T3 AI BDM API KULLANIMI</a:t>
            </a:r>
            <a:endParaRPr sz="24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6"/>
          <p:cNvSpPr txBox="1"/>
          <p:nvPr/>
        </p:nvSpPr>
        <p:spPr>
          <a:xfrm>
            <a:off x="9325050" y="6270525"/>
            <a:ext cx="2406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tr-TR"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</a:t>
            </a:r>
            <a:r>
              <a:rPr lang="tr-TR" sz="17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TeknokKafa</a:t>
            </a:r>
            <a:r>
              <a:rPr lang="tr-TR"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563637]</a:t>
            </a:r>
            <a:endParaRPr sz="1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6"/>
          <p:cNvSpPr txBox="1"/>
          <p:nvPr/>
        </p:nvSpPr>
        <p:spPr>
          <a:xfrm>
            <a:off x="380898" y="6278175"/>
            <a:ext cx="3349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1700" b="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Uygulama</a:t>
            </a:r>
            <a:r>
              <a:rPr lang="tr-TR" sz="1700" b="1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 Geliştirme Kategorisi</a:t>
            </a:r>
            <a:endParaRPr sz="900" b="1" i="0" u="none" strike="noStrike" cap="non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3355D2F5-1C9D-F72B-A4EE-D9A120EB476A}"/>
              </a:ext>
            </a:extLst>
          </p:cNvPr>
          <p:cNvSpPr txBox="1"/>
          <p:nvPr/>
        </p:nvSpPr>
        <p:spPr>
          <a:xfrm>
            <a:off x="766915" y="1454103"/>
            <a:ext cx="7334865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sz="1600" b="1" dirty="0"/>
              <a:t>Proje Özeti:</a:t>
            </a: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600" dirty="0"/>
              <a:t>API entegrasyonu sayesinde kullanıcılar, sesli komutlarla sorularına anında yanıt alabilir.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600" dirty="0"/>
              <a:t>Gezilecek yerler belirlenir ve GPS verilerine dayalı olarak dinamik turistik rota önerileri yapılır.</a:t>
            </a:r>
          </a:p>
          <a:p>
            <a:endParaRPr lang="tr-TR" dirty="0"/>
          </a:p>
          <a:p>
            <a:r>
              <a:rPr lang="tr-TR" sz="1600" b="1" dirty="0"/>
              <a:t>Entegrasyon Noktaları:</a:t>
            </a: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600" dirty="0"/>
              <a:t>Kullanıcıların sesli komutları </a:t>
            </a:r>
            <a:r>
              <a:rPr lang="tr-TR" sz="1600" dirty="0" err="1"/>
              <a:t>API'ye</a:t>
            </a:r>
            <a:r>
              <a:rPr lang="tr-TR" sz="1600" dirty="0"/>
              <a:t> gönderilir.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600" dirty="0"/>
              <a:t>T3AI modeli soruları işler, turistik yer isimlerini (</a:t>
            </a:r>
            <a:r>
              <a:rPr lang="tr-TR" sz="1600" dirty="0" err="1"/>
              <a:t>entity</a:t>
            </a:r>
            <a:r>
              <a:rPr lang="tr-TR" sz="1600" dirty="0"/>
              <a:t>) tespit eder.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600" dirty="0"/>
              <a:t>En uygun yanıt kullanıcıya sesli olarak sunulur.</a:t>
            </a:r>
          </a:p>
          <a:p>
            <a:endParaRPr lang="tr-TR" dirty="0"/>
          </a:p>
          <a:p>
            <a:r>
              <a:rPr lang="tr-TR" sz="1600" b="1" dirty="0"/>
              <a:t>Kullanıcı Etkileşimi:</a:t>
            </a: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600" dirty="0"/>
              <a:t>T3AI </a:t>
            </a:r>
            <a:r>
              <a:rPr lang="tr-TR" sz="1600" dirty="0" err="1"/>
              <a:t>API'si</a:t>
            </a:r>
            <a:r>
              <a:rPr lang="tr-TR" sz="1600" dirty="0"/>
              <a:t>, kullanıcıların sesli komutlarla sordukları turistik yerlerin hangi şehirde olduğunu anlayarak anlık turistik yer önerileri sunar.</a:t>
            </a:r>
          </a:p>
          <a:p>
            <a:endParaRPr lang="tr-TR" dirty="0"/>
          </a:p>
          <a:p>
            <a:r>
              <a:rPr lang="tr-TR" sz="1600" b="1" dirty="0"/>
              <a:t>İyileştirme Çalışmaları:</a:t>
            </a: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600" dirty="0"/>
              <a:t>API sonuçları </a:t>
            </a:r>
            <a:r>
              <a:rPr lang="tr-TR" sz="1600" dirty="0" err="1"/>
              <a:t>few-shot</a:t>
            </a:r>
            <a:r>
              <a:rPr lang="tr-TR" sz="1600" dirty="0"/>
              <a:t> öğrenme ile optimize edilir, parametreler düzenlenir.</a:t>
            </a:r>
          </a:p>
        </p:txBody>
      </p:sp>
      <p:pic>
        <p:nvPicPr>
          <p:cNvPr id="7" name="Resim 6" descr="çizgi film, kırpıntı çizim, çizim, insan yüzü içeren bir resim&#10;&#10;Açıklama otomatik olarak oluşturuldu">
            <a:extLst>
              <a:ext uri="{FF2B5EF4-FFF2-40B4-BE49-F238E27FC236}">
                <a16:creationId xmlns:a16="http://schemas.microsoft.com/office/drawing/2014/main" id="{B060C96E-5E86-F53F-7828-7E6CD2B71A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0205" y="1201927"/>
            <a:ext cx="4437937" cy="443793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7"/>
          <p:cNvSpPr txBox="1"/>
          <p:nvPr/>
        </p:nvSpPr>
        <p:spPr>
          <a:xfrm>
            <a:off x="2783543" y="735110"/>
            <a:ext cx="6651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PROTOTİP</a:t>
            </a:r>
            <a:endParaRPr sz="16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7"/>
          <p:cNvSpPr txBox="1"/>
          <p:nvPr/>
        </p:nvSpPr>
        <p:spPr>
          <a:xfrm>
            <a:off x="9325050" y="6270525"/>
            <a:ext cx="2406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tr-TR"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</a:t>
            </a:r>
            <a:r>
              <a:rPr lang="tr-TR" sz="17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TeknokKafa</a:t>
            </a:r>
            <a:r>
              <a:rPr lang="tr-TR"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563637]</a:t>
            </a:r>
            <a:endParaRPr sz="1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7"/>
          <p:cNvSpPr txBox="1"/>
          <p:nvPr/>
        </p:nvSpPr>
        <p:spPr>
          <a:xfrm>
            <a:off x="380898" y="6278175"/>
            <a:ext cx="3349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1700" b="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Uygulama</a:t>
            </a:r>
            <a:r>
              <a:rPr lang="tr-TR" sz="1700" b="1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 Geliştirme Kategorisi</a:t>
            </a:r>
            <a:endParaRPr sz="900" b="1" i="0" u="none" strike="noStrike" cap="non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F4AEC4DE-7F6A-4AB1-FB84-7EB9AC2CF5FC}"/>
              </a:ext>
            </a:extLst>
          </p:cNvPr>
          <p:cNvSpPr txBox="1"/>
          <p:nvPr/>
        </p:nvSpPr>
        <p:spPr>
          <a:xfrm>
            <a:off x="806245" y="1573161"/>
            <a:ext cx="696123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600" b="1" dirty="0"/>
              <a:t> Kullanıcı Arayüzü Gösterimi: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600" dirty="0"/>
              <a:t>Sesli komut giriş ve cevap ekranları.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600" dirty="0"/>
              <a:t>Anlık konuma göre turistik yer önerileri ve harita gösterimi.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600" dirty="0"/>
              <a:t>Turistik yerlerin detaylı bilgi ekranları.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sz="1600" dirty="0"/>
              <a:t>Ekran görüntüleri/video demo ile gösterim.</a:t>
            </a:r>
          </a:p>
          <a:p>
            <a:endParaRPr lang="tr-TR" sz="1600" dirty="0"/>
          </a:p>
          <a:p>
            <a:r>
              <a:rPr lang="tr-TR" sz="1600" b="1" dirty="0"/>
              <a:t>Kullanıcı Akışı:</a:t>
            </a:r>
          </a:p>
          <a:p>
            <a:r>
              <a:rPr lang="tr-TR" sz="1600" dirty="0"/>
              <a:t>Adım 1: Kullanıcı sesli komut verir.</a:t>
            </a:r>
          </a:p>
          <a:p>
            <a:r>
              <a:rPr lang="tr-TR" sz="1600" dirty="0"/>
              <a:t>Adım 2: T3AI API yanıt verir, sorulan sorudaki yerin konumuna rota çizer.</a:t>
            </a:r>
          </a:p>
          <a:p>
            <a:r>
              <a:rPr lang="tr-TR" sz="1600" dirty="0"/>
              <a:t>Adım 3: GPS konumuna göre öneriler güncellenir.</a:t>
            </a:r>
          </a:p>
          <a:p>
            <a:r>
              <a:rPr lang="tr-TR" sz="1600" dirty="0"/>
              <a:t>Adım 4: Harita üzerinden yer seçilir ve detaylı bilgi alınır.</a:t>
            </a:r>
          </a:p>
          <a:p>
            <a:r>
              <a:rPr lang="tr-TR" sz="1600" dirty="0"/>
              <a:t>Adım 5: Sesli yanıtlarla etkileşim sağlanır.</a:t>
            </a:r>
          </a:p>
          <a:p>
            <a:r>
              <a:rPr lang="tr-TR" sz="1600" dirty="0"/>
              <a:t>Teknik Ayrıntılar:</a:t>
            </a:r>
          </a:p>
          <a:p>
            <a:endParaRPr lang="tr-TR" sz="1600" dirty="0"/>
          </a:p>
          <a:p>
            <a:r>
              <a:rPr lang="tr-TR" sz="1600" b="1" dirty="0"/>
              <a:t>Diller: </a:t>
            </a:r>
            <a:r>
              <a:rPr lang="tr-TR" sz="1600" dirty="0"/>
              <a:t>Python (</a:t>
            </a:r>
            <a:r>
              <a:rPr lang="tr-TR" sz="1600" dirty="0" err="1"/>
              <a:t>Flask</a:t>
            </a:r>
            <a:r>
              <a:rPr lang="tr-TR" sz="1600" dirty="0"/>
              <a:t>), JavaScript, HTML, CSS.</a:t>
            </a:r>
          </a:p>
          <a:p>
            <a:r>
              <a:rPr lang="tr-TR" sz="1600" b="1" dirty="0"/>
              <a:t>Kütüphaneler</a:t>
            </a:r>
            <a:r>
              <a:rPr lang="tr-TR" sz="1600" dirty="0"/>
              <a:t>: </a:t>
            </a:r>
            <a:r>
              <a:rPr lang="tr-TR" sz="1600" dirty="0" err="1"/>
              <a:t>Flask</a:t>
            </a:r>
            <a:r>
              <a:rPr lang="tr-TR" sz="1600" dirty="0"/>
              <a:t>, </a:t>
            </a:r>
            <a:r>
              <a:rPr lang="tr-TR" sz="1600" dirty="0" err="1"/>
              <a:t>Requests</a:t>
            </a:r>
            <a:r>
              <a:rPr lang="tr-TR" sz="1600" dirty="0"/>
              <a:t>, Google </a:t>
            </a:r>
            <a:r>
              <a:rPr lang="tr-TR" sz="1600" dirty="0" err="1"/>
              <a:t>Geocoding</a:t>
            </a:r>
            <a:r>
              <a:rPr lang="tr-TR" sz="1600" dirty="0"/>
              <a:t> API, T3AI BDM API.</a:t>
            </a:r>
          </a:p>
          <a:p>
            <a:r>
              <a:rPr lang="tr-TR" sz="1600" b="1" dirty="0"/>
              <a:t>Veri Tabanı</a:t>
            </a:r>
            <a:r>
              <a:rPr lang="tr-TR" sz="1600" dirty="0"/>
              <a:t>: JSON dosyaları.</a:t>
            </a:r>
          </a:p>
          <a:p>
            <a:r>
              <a:rPr lang="tr-TR" sz="1600" b="1" dirty="0"/>
              <a:t>Entegrasyonlar: </a:t>
            </a:r>
            <a:r>
              <a:rPr lang="tr-TR" sz="1600" dirty="0"/>
              <a:t>GPS, T3AI API, Google </a:t>
            </a:r>
            <a:r>
              <a:rPr lang="tr-TR" sz="1600" dirty="0" err="1"/>
              <a:t>Maps</a:t>
            </a:r>
            <a:r>
              <a:rPr lang="tr-TR" sz="1600" dirty="0"/>
              <a:t> API.</a:t>
            </a:r>
          </a:p>
        </p:txBody>
      </p:sp>
      <p:pic>
        <p:nvPicPr>
          <p:cNvPr id="6" name="Resim 5" descr="daire, grafik, logo, yazı tipi içeren bir resim&#10;&#10;Açıklama otomatik olarak oluşturuldu">
            <a:extLst>
              <a:ext uri="{FF2B5EF4-FFF2-40B4-BE49-F238E27FC236}">
                <a16:creationId xmlns:a16="http://schemas.microsoft.com/office/drawing/2014/main" id="{8827D60E-A310-87EB-68B0-121F127CA7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0949" y="2224134"/>
            <a:ext cx="3319525" cy="282923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8"/>
          <p:cNvSpPr txBox="1"/>
          <p:nvPr/>
        </p:nvSpPr>
        <p:spPr>
          <a:xfrm>
            <a:off x="2673150" y="218175"/>
            <a:ext cx="6651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PROTOTİP</a:t>
            </a:r>
            <a:endParaRPr sz="2400" b="1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8"/>
          <p:cNvSpPr txBox="1"/>
          <p:nvPr/>
        </p:nvSpPr>
        <p:spPr>
          <a:xfrm>
            <a:off x="9325050" y="6270525"/>
            <a:ext cx="2406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tr-TR"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</a:t>
            </a:r>
            <a:r>
              <a:rPr lang="tr-TR" sz="17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TeknokKafa</a:t>
            </a:r>
            <a:r>
              <a:rPr lang="tr-TR"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563637]</a:t>
            </a:r>
            <a:endParaRPr sz="1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8"/>
          <p:cNvSpPr txBox="1"/>
          <p:nvPr/>
        </p:nvSpPr>
        <p:spPr>
          <a:xfrm>
            <a:off x="380898" y="6278175"/>
            <a:ext cx="3349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1700" b="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Uygulama</a:t>
            </a:r>
            <a:r>
              <a:rPr lang="tr-TR" sz="1700" b="1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 Geliştirme Kategorisi</a:t>
            </a:r>
            <a:endParaRPr sz="900" b="1" i="0" u="none" strike="noStrike" cap="non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Demo Video">
            <a:hlinkClick r:id="" action="ppaction://media"/>
            <a:extLst>
              <a:ext uri="{FF2B5EF4-FFF2-40B4-BE49-F238E27FC236}">
                <a16:creationId xmlns:a16="http://schemas.microsoft.com/office/drawing/2014/main" id="{807A1587-78AD-F52A-1CD8-6ECB5155A9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72188" y="898050"/>
            <a:ext cx="9487595" cy="51543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g2fcdf3599fb_2_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g2fcdf3599fb_2_0"/>
          <p:cNvSpPr txBox="1"/>
          <p:nvPr/>
        </p:nvSpPr>
        <p:spPr>
          <a:xfrm>
            <a:off x="2673150" y="135342"/>
            <a:ext cx="6651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SINAMA GÖREVİ</a:t>
            </a:r>
            <a:endParaRPr sz="2400" b="1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g2fcdf3599fb_2_0"/>
          <p:cNvSpPr txBox="1"/>
          <p:nvPr/>
        </p:nvSpPr>
        <p:spPr>
          <a:xfrm>
            <a:off x="9325050" y="6270525"/>
            <a:ext cx="2406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tr-TR"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</a:t>
            </a:r>
            <a:r>
              <a:rPr lang="tr-TR" sz="17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TeknokKafa</a:t>
            </a:r>
            <a:r>
              <a:rPr lang="tr-TR"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563637]</a:t>
            </a:r>
            <a:endParaRPr sz="1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g2fcdf3599fb_2_0"/>
          <p:cNvSpPr txBox="1"/>
          <p:nvPr/>
        </p:nvSpPr>
        <p:spPr>
          <a:xfrm>
            <a:off x="380898" y="6278175"/>
            <a:ext cx="3349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1700" b="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Uygulama</a:t>
            </a:r>
            <a:r>
              <a:rPr lang="tr-TR" sz="1700" b="1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 Geliştirme Kategorisi</a:t>
            </a:r>
            <a:endParaRPr sz="900" b="1" i="0" u="none" strike="noStrike" cap="non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Görev Video">
            <a:hlinkClick r:id="" action="ppaction://media"/>
            <a:extLst>
              <a:ext uri="{FF2B5EF4-FFF2-40B4-BE49-F238E27FC236}">
                <a16:creationId xmlns:a16="http://schemas.microsoft.com/office/drawing/2014/main" id="{ABF04421-DC00-A2A3-3075-383E4C9D49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43080" y="924232"/>
            <a:ext cx="9034752" cy="50820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5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9"/>
          <p:cNvSpPr txBox="1"/>
          <p:nvPr/>
        </p:nvSpPr>
        <p:spPr>
          <a:xfrm>
            <a:off x="2783543" y="735110"/>
            <a:ext cx="6651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HEDEF KİTLE &amp; PAZAR</a:t>
            </a:r>
            <a:endParaRPr sz="16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9"/>
          <p:cNvSpPr txBox="1"/>
          <p:nvPr/>
        </p:nvSpPr>
        <p:spPr>
          <a:xfrm>
            <a:off x="9325050" y="6270525"/>
            <a:ext cx="2406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tr-TR"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</a:t>
            </a:r>
            <a:r>
              <a:rPr lang="tr-TR" sz="17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TeknokKafa</a:t>
            </a:r>
            <a:r>
              <a:rPr lang="tr-TR" sz="17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563637]</a:t>
            </a:r>
            <a:endParaRPr sz="17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9"/>
          <p:cNvSpPr txBox="1"/>
          <p:nvPr/>
        </p:nvSpPr>
        <p:spPr>
          <a:xfrm>
            <a:off x="380898" y="6278175"/>
            <a:ext cx="3349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r-TR" sz="1700" b="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Uygulama</a:t>
            </a:r>
            <a:r>
              <a:rPr lang="tr-TR" sz="1700" b="1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 Geliştirme Kategorisi</a:t>
            </a:r>
            <a:endParaRPr sz="900" b="1" i="0" u="none" strike="noStrike" cap="non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Metin kutusu 1">
            <a:extLst>
              <a:ext uri="{FF2B5EF4-FFF2-40B4-BE49-F238E27FC236}">
                <a16:creationId xmlns:a16="http://schemas.microsoft.com/office/drawing/2014/main" id="{216925D2-35D7-5277-6D9F-B9A4B7B19BB1}"/>
              </a:ext>
            </a:extLst>
          </p:cNvPr>
          <p:cNvSpPr txBox="1"/>
          <p:nvPr/>
        </p:nvSpPr>
        <p:spPr>
          <a:xfrm>
            <a:off x="560439" y="1347019"/>
            <a:ext cx="11248103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/>
              <a:t>Hedef Kitle Tanımı:</a:t>
            </a:r>
            <a:endParaRPr lang="tr-TR" dirty="0"/>
          </a:p>
          <a:p>
            <a:r>
              <a:rPr lang="tr-TR" dirty="0"/>
              <a:t>Kullanıcı Grubu: Ürün, seyahat eden turistleri ve turizm sektöründeki işletmeleri hedefler.</a:t>
            </a:r>
          </a:p>
          <a:p>
            <a:r>
              <a:rPr lang="tr-TR" b="1" dirty="0"/>
              <a:t>Demografik Özellikler:</a:t>
            </a:r>
          </a:p>
          <a:p>
            <a:r>
              <a:rPr lang="tr-TR" dirty="0"/>
              <a:t>Yaş: 18-50 yaş arası genç ve orta yaşlı bireyler.</a:t>
            </a:r>
          </a:p>
          <a:p>
            <a:r>
              <a:rPr lang="tr-TR" dirty="0"/>
              <a:t>Cinsiyet: Kadın ve erkek, fark gözetmeksizin.</a:t>
            </a:r>
          </a:p>
          <a:p>
            <a:r>
              <a:rPr lang="tr-TR" dirty="0"/>
              <a:t>Eğitim Seviyesi: Teknoloji kullanabilen lise ve üniversite mezunu kişiler.</a:t>
            </a:r>
          </a:p>
          <a:p>
            <a:r>
              <a:rPr lang="tr-TR" dirty="0"/>
              <a:t>Gelir Düzeyi: Orta ve yüksek gelir grubundaki turistler.</a:t>
            </a:r>
          </a:p>
          <a:p>
            <a:r>
              <a:rPr lang="tr-TR" b="1" dirty="0"/>
              <a:t>Psikografik Özellikler:</a:t>
            </a:r>
          </a:p>
          <a:p>
            <a:r>
              <a:rPr lang="tr-TR" dirty="0"/>
              <a:t>İlgi Alanları: Seyahat, keşif, kültürel geziler ve yeni yerler deneyimlemek.</a:t>
            </a:r>
          </a:p>
          <a:p>
            <a:r>
              <a:rPr lang="tr-TR" b="1" dirty="0"/>
              <a:t>Yaşam Tarzı: </a:t>
            </a:r>
            <a:r>
              <a:rPr lang="tr-TR" dirty="0"/>
              <a:t>Teknolojiye adapte olmuş, seyahat etmeyi seven, kültürel keşifler yapmayı amaçlayan bireyler.</a:t>
            </a:r>
          </a:p>
          <a:p>
            <a:r>
              <a:rPr lang="tr-TR" b="1" dirty="0"/>
              <a:t>Değerler: </a:t>
            </a:r>
            <a:r>
              <a:rPr lang="tr-TR" dirty="0"/>
              <a:t>Zaman yönetimi, teknoloji ile seyahat kolaylığı sağlamak isteyen kullanıcılar.</a:t>
            </a:r>
          </a:p>
          <a:p>
            <a:r>
              <a:rPr lang="tr-TR" dirty="0"/>
              <a:t>Pazar Büyüklüğü ve Potansiyeli:</a:t>
            </a:r>
          </a:p>
          <a:p>
            <a:endParaRPr lang="tr-TR" dirty="0"/>
          </a:p>
          <a:p>
            <a:r>
              <a:rPr lang="tr-TR" b="1" dirty="0"/>
              <a:t>Pazar Büyüklüğü: </a:t>
            </a:r>
          </a:p>
          <a:p>
            <a:r>
              <a:rPr lang="tr-TR" dirty="0"/>
              <a:t>Turizm sektörü, dünya genelinde geniş ve büyüyen bir pazardır. Türkiye gibi turistik merkezlerde geniş bir turist kitlesi bulunmaktadır.</a:t>
            </a:r>
          </a:p>
          <a:p>
            <a:r>
              <a:rPr lang="tr-TR" b="1" dirty="0"/>
              <a:t>Hedeflenen Pazar Payı</a:t>
            </a:r>
            <a:r>
              <a:rPr lang="tr-TR" dirty="0"/>
              <a:t>: Dijital seyahat çözümleri sunan ürünler tur operatörleri, oteller ve seyahat acenteleri ile büyük bir paya sahip olabilir.</a:t>
            </a:r>
          </a:p>
          <a:p>
            <a:r>
              <a:rPr lang="tr-TR" b="1" dirty="0"/>
              <a:t>Gelecekteki Potansiyel: </a:t>
            </a:r>
            <a:r>
              <a:rPr lang="tr-TR" dirty="0"/>
              <a:t>Uluslararası genişleme ve yabancı dil desteği ile ürün, global pazara hitap edebilir. Hem yerli hem de yabancı turistler için büyük bir potansiyel sunar.</a:t>
            </a:r>
          </a:p>
          <a:p>
            <a:r>
              <a:rPr lang="tr-TR" b="1" dirty="0"/>
              <a:t>Veri ve Kaynaklar</a:t>
            </a:r>
            <a:r>
              <a:rPr lang="tr-TR" dirty="0"/>
              <a:t>: Pazar büyüklüğü TÜİK, ticaret odaları ve turizm sektörüne yönelik raporlardan faydalanılarak tahmin edilebilir.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1061</Words>
  <Application>Microsoft Office PowerPoint</Application>
  <PresentationFormat>Geniş ekran</PresentationFormat>
  <Paragraphs>148</Paragraphs>
  <Slides>13</Slides>
  <Notes>13</Notes>
  <HiddenSlides>0</HiddenSlides>
  <MMClips>2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Teması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SEDA ÖZDEMİR</dc:creator>
  <cp:lastModifiedBy>BENGİSU ATLI</cp:lastModifiedBy>
  <cp:revision>2</cp:revision>
  <dcterms:created xsi:type="dcterms:W3CDTF">2024-08-29T12:18:14Z</dcterms:created>
  <dcterms:modified xsi:type="dcterms:W3CDTF">2024-09-07T08:04:14Z</dcterms:modified>
</cp:coreProperties>
</file>